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76" r:id="rId2"/>
    <p:sldId id="268" r:id="rId3"/>
    <p:sldId id="271" r:id="rId4"/>
    <p:sldId id="272" r:id="rId5"/>
    <p:sldId id="273" r:id="rId6"/>
    <p:sldId id="274" r:id="rId7"/>
    <p:sldId id="275"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eigi"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03CCE-050B-428F-B7C4-11ACB33FAE98}" type="datetimeFigureOut">
              <a:rPr lang="en-US" smtClean="0"/>
              <a:pPr/>
              <a:t>6/8/2021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2D20FC-E4B8-4DD9-BE7B-0E7CBFDBEA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2D20FC-E4B8-4DD9-BE7B-0E7CBFDBEAE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409738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350469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622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65279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457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97692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2869995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229481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135996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546124-6C6E-4B84-8C01-BF865A606E1C}"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200696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546124-6C6E-4B84-8C01-BF865A606E1C}"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35041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546124-6C6E-4B84-8C01-BF865A606E1C}" type="datetimeFigureOut">
              <a:rPr lang="en-US" smtClean="0"/>
              <a:pPr/>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37471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546124-6C6E-4B84-8C01-BF865A606E1C}" type="datetimeFigureOut">
              <a:rPr lang="en-US" smtClean="0"/>
              <a:pPr/>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318802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46124-6C6E-4B84-8C01-BF865A606E1C}" type="datetimeFigureOut">
              <a:rPr lang="en-US" smtClean="0"/>
              <a:pPr/>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76886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B546124-6C6E-4B84-8C01-BF865A606E1C}"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86260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546124-6C6E-4B84-8C01-BF865A606E1C}"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9EBBB-A20E-4D23-AAAC-C5B47CEC1B7B}" type="slidenum">
              <a:rPr lang="en-US" smtClean="0"/>
              <a:pPr/>
              <a:t>‹#›</a:t>
            </a:fld>
            <a:endParaRPr lang="en-US"/>
          </a:p>
        </p:txBody>
      </p:sp>
    </p:spTree>
    <p:extLst>
      <p:ext uri="{BB962C8B-B14F-4D97-AF65-F5344CB8AC3E}">
        <p14:creationId xmlns:p14="http://schemas.microsoft.com/office/powerpoint/2010/main" val="347644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546124-6C6E-4B84-8C01-BF865A606E1C}" type="datetimeFigureOut">
              <a:rPr lang="en-US" smtClean="0"/>
              <a:pPr/>
              <a:t>6/8/2021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D9EBBB-A20E-4D23-AAAC-C5B47CEC1B7B}" type="slidenum">
              <a:rPr lang="en-US" smtClean="0"/>
              <a:pPr/>
              <a:t>‹#›</a:t>
            </a:fld>
            <a:endParaRPr lang="en-US"/>
          </a:p>
        </p:txBody>
      </p:sp>
    </p:spTree>
    <p:extLst>
      <p:ext uri="{BB962C8B-B14F-4D97-AF65-F5344CB8AC3E}">
        <p14:creationId xmlns:p14="http://schemas.microsoft.com/office/powerpoint/2010/main" val="1333991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m/url?sa=i&amp;rct=j&amp;q=&amp;esrc=s&amp;source=images&amp;cd=&amp;ved=2ahUKEwi14MuJi9XZAhVKJFAKHa2NA0oQjRx6BAgAEAY&amp;url=http://bahooneh92.blogfa.com/tag/%D8%AA%D8%B5%D8%A7%D9%88%D9%8A%D8%B1-%D8%A2%D9%85%D9%88%D8%B2%D9%86%D8%AF%D9%87&amp;psig=AOvVaw0u6PakFjvHBruQIpctf2dG&amp;ust=152033599374526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imi-idi9XZAhUCmbQKHSNsCSsQjRx6BAgAEAY&amp;url=http://wisgoon.com/pin/8811686/&amp;psig=AOvVaw0u6PakFjvHBruQIpctf2dG&amp;ust=152033599374526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ved=2ahUKEwjNzefYjdXZAhVLb1AKHYNmAUsQjRx6BAgAEAY&amp;url=http://www.parsnaz.com/photos-entries-meaningful.html&amp;psig=AOvVaw0u6PakFjvHBruQIpctf2dG&amp;ust=152033599374526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imgres?imgurl=http://shaboneh.ir/wp-content/uploads/2018/01/5423.jpg&amp;imgrefurl=http://shaboneh.ir/%D8%AC%D9%85%D9%84%D8%A7%D8%AA-%D8%A2%D9%85%D9%88%D8%B2%D9%86%D8%AF%D9%87-%D9%81%D9%84%D8%B3%D9%81%DB%8C/&amp;docid=3VINNCak6_UcNM&amp;tbnid=alWhz_TaqXaXNM:&amp;vet=10ahUKEwjvzfGHi9XZAhWNmLQKHatRDUMQMwiBASg9MD0..i&amp;w=500&amp;h=435&amp;hl=fa&amp;bih=847&amp;biw=1264&amp;q=%D8%AA%D8%B5%D8%A7%D9%88%DB%8C%D8%B1%20%D8%A2%D9%85%D9%88%D8%B2%D9%86%D8%AF%D9%87&amp;ved=0ahUKEwjvzfGHi9XZAhWNmLQKHatRDUMQMwiBASg9MD0&amp;iact=mrc&amp;uact=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00808"/>
            <a:ext cx="6336513" cy="2903190"/>
          </a:xfrm>
          <a:prstGeom prst="rect">
            <a:avLst/>
          </a:prstGeom>
        </p:spPr>
      </p:pic>
    </p:spTree>
    <p:extLst>
      <p:ext uri="{BB962C8B-B14F-4D97-AF65-F5344CB8AC3E}">
        <p14:creationId xmlns:p14="http://schemas.microsoft.com/office/powerpoint/2010/main" val="49529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descr="I:\new-arm-larg.jpg"/>
          <p:cNvPicPr/>
          <p:nvPr/>
        </p:nvPicPr>
        <p:blipFill>
          <a:blip r:embed="rId3" cstate="print"/>
          <a:srcRect/>
          <a:stretch>
            <a:fillRect/>
          </a:stretch>
        </p:blipFill>
        <p:spPr bwMode="auto">
          <a:xfrm>
            <a:off x="251520" y="8182"/>
            <a:ext cx="540430" cy="1448101"/>
          </a:xfrm>
          <a:prstGeom prst="rect">
            <a:avLst/>
          </a:prstGeom>
          <a:noFill/>
          <a:ln w="9525">
            <a:noFill/>
            <a:miter lim="800000"/>
            <a:headEnd/>
            <a:tailEnd/>
          </a:ln>
        </p:spPr>
      </p:pic>
      <p:pic>
        <p:nvPicPr>
          <p:cNvPr id="9" name="Picture 8" descr="نتیجه تصویری برای تصاویر آموزنده">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71600" y="1340768"/>
            <a:ext cx="6272163" cy="4392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 name="Picture 3" descr="تصویر مرتبط">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6672"/>
            <a:ext cx="5976664" cy="59046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864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3" descr="https://hawzah.net/CMS_Noor_Files/FA/Default/Images/footer-image.png"/>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88640"/>
            <a:ext cx="3064793" cy="1512168"/>
          </a:xfrm>
          <a:prstGeom prst="rect">
            <a:avLst/>
          </a:prstGeom>
          <a:noFill/>
          <a:ln>
            <a:noFill/>
          </a:ln>
        </p:spPr>
      </p:pic>
      <p:sp>
        <p:nvSpPr>
          <p:cNvPr id="5" name="Horizontal Scroll 4"/>
          <p:cNvSpPr/>
          <p:nvPr/>
        </p:nvSpPr>
        <p:spPr>
          <a:xfrm>
            <a:off x="1475656" y="1484784"/>
            <a:ext cx="5372100" cy="576065"/>
          </a:xfrm>
          <a:prstGeom prst="horizontalScroll">
            <a:avLst/>
          </a:prstGeom>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750"/>
              </a:spcAft>
            </a:pPr>
            <a:endParaRPr lang="en-US" sz="1800" b="1" dirty="0" smtClean="0">
              <a:solidFill>
                <a:srgbClr val="1C91E0"/>
              </a:solidFill>
              <a:effectLst/>
              <a:latin typeface="inherit"/>
              <a:ea typeface="Times New Roman" panose="02020603050405020304" pitchFamily="18" charset="0"/>
              <a:cs typeface="Helvetica" panose="020B0604020202020204" pitchFamily="34" charset="0"/>
            </a:endParaRPr>
          </a:p>
          <a:p>
            <a:pPr marL="0" marR="0" algn="ctr" rtl="1">
              <a:lnSpc>
                <a:spcPct val="107000"/>
              </a:lnSpc>
              <a:spcBef>
                <a:spcPts val="0"/>
              </a:spcBef>
              <a:spcAft>
                <a:spcPts val="750"/>
              </a:spcAft>
            </a:pPr>
            <a:r>
              <a:rPr lang="ar-SA" sz="1800" b="1" dirty="0" smtClean="0">
                <a:solidFill>
                  <a:srgbClr val="1C91E0"/>
                </a:solidFill>
                <a:effectLst/>
                <a:latin typeface="inherit"/>
                <a:ea typeface="Times New Roman" panose="02020603050405020304" pitchFamily="18" charset="0"/>
                <a:cs typeface="Helvetica" panose="020B0604020202020204" pitchFamily="34" charset="0"/>
              </a:rPr>
              <a:t>سبک </a:t>
            </a:r>
            <a:r>
              <a:rPr lang="ar-SA" sz="1800" b="1" dirty="0">
                <a:solidFill>
                  <a:srgbClr val="1C91E0"/>
                </a:solidFill>
                <a:effectLst/>
                <a:latin typeface="inherit"/>
                <a:ea typeface="Times New Roman" panose="02020603050405020304" pitchFamily="18" charset="0"/>
                <a:cs typeface="Helvetica" panose="020B0604020202020204" pitchFamily="34" charset="0"/>
              </a:rPr>
              <a:t>زندگی مناسب ترین راه انتقال باورها و ارزش هاست</a:t>
            </a:r>
            <a:endParaRPr lang="en-US" sz="11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100" dirty="0">
                <a:effectLst/>
                <a:ea typeface="Calibri" panose="020F0502020204030204" pitchFamily="34" charset="0"/>
                <a:cs typeface="Arial" panose="020B0604020202020204" pitchFamily="34" charset="0"/>
              </a:rPr>
              <a:t> </a:t>
            </a:r>
          </a:p>
        </p:txBody>
      </p:sp>
      <p:sp>
        <p:nvSpPr>
          <p:cNvPr id="6" name="Rectangle 5"/>
          <p:cNvSpPr/>
          <p:nvPr/>
        </p:nvSpPr>
        <p:spPr>
          <a:xfrm>
            <a:off x="467544" y="2204863"/>
            <a:ext cx="6984776" cy="4131900"/>
          </a:xfrm>
          <a:prstGeom prst="rect">
            <a:avLst/>
          </a:prstGeom>
        </p:spPr>
        <p:txBody>
          <a:bodyPr wrap="square">
            <a:spAutoFit/>
          </a:bodyPr>
          <a:lstStyle/>
          <a:p>
            <a:pPr algn="just" rtl="1">
              <a:lnSpc>
                <a:spcPts val="2250"/>
              </a:lnSpc>
              <a:spcAft>
                <a:spcPts val="750"/>
              </a:spcAft>
            </a:pPr>
            <a:r>
              <a:rPr lang="ar-SA" b="1" dirty="0" smtClean="0">
                <a:latin typeface="Helvetica" panose="020B0604020202020204" pitchFamily="34" charset="0"/>
                <a:ea typeface="Times New Roman" panose="02020603050405020304" pitchFamily="18" charset="0"/>
                <a:cs typeface="B Nazanin" panose="00000400000000000000" pitchFamily="2" charset="-78"/>
              </a:rPr>
              <a:t>انتقال </a:t>
            </a:r>
            <a:r>
              <a:rPr lang="ar-SA" b="1" dirty="0">
                <a:latin typeface="Helvetica" panose="020B0604020202020204" pitchFamily="34" charset="0"/>
                <a:ea typeface="Times New Roman" panose="02020603050405020304" pitchFamily="18" charset="0"/>
                <a:cs typeface="B Nazanin" panose="00000400000000000000" pitchFamily="2" charset="-78"/>
              </a:rPr>
              <a:t>ارزش ها از دغدغه های همیشگی خانواده ها، مربیان و مبلغان و مسئولان فرهنگی بوده و هست. چه کار کنیم تا ارزش ها منتقل شوند. راه های مختلفی وجود دارد که مناسب ترین شیوه برای این کار، سبک زندگی است.</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rtl="1">
              <a:lnSpc>
                <a:spcPts val="2250"/>
              </a:lnSpc>
              <a:spcAft>
                <a:spcPts val="750"/>
              </a:spcAft>
            </a:pPr>
            <a:r>
              <a:rPr lang="ar-SA" b="1" dirty="0">
                <a:latin typeface="Helvetica" panose="020B0604020202020204" pitchFamily="34" charset="0"/>
                <a:ea typeface="Times New Roman" panose="02020603050405020304" pitchFamily="18" charset="0"/>
                <a:cs typeface="B Nazanin" panose="00000400000000000000" pitchFamily="2" charset="-78"/>
              </a:rPr>
              <a:t>«یا ایها الذین امنوا لم تقولون مالا تفعلون؛ کبر مقتاً عند الله أن تقولوا ما لا تفعلون» </a:t>
            </a:r>
            <a:r>
              <a:rPr lang="ar-SA" sz="1100" b="1" dirty="0">
                <a:latin typeface="Helvetica" panose="020B0604020202020204" pitchFamily="34" charset="0"/>
                <a:ea typeface="Times New Roman" panose="02020603050405020304" pitchFamily="18" charset="0"/>
                <a:cs typeface="B Nazanin" panose="00000400000000000000" pitchFamily="2" charset="-78"/>
              </a:rPr>
              <a:t>(صف/ 2 و 3</a:t>
            </a:r>
            <a:r>
              <a:rPr lang="ar-SA" b="1" dirty="0">
                <a:latin typeface="Helvetica" panose="020B0604020202020204" pitchFamily="34" charset="0"/>
                <a:ea typeface="Times New Roman" panose="02020603050405020304" pitchFamily="18" charset="0"/>
                <a:cs typeface="B Nazanin" panose="00000400000000000000" pitchFamily="2" charset="-78"/>
              </a:rPr>
              <a:t>) گفتاری که مطابق رفتار تأیید نشود، خشم خدا را به دنبال دارد. گفته ای که مؤید رفتاری نداشته باشد، یعنی در سبک زندگی محقق نشده باشد ارزش ندارد. البته معنایش این نیست که اگر عمل نکردیم، توصیه هم نکنیم، خیر؛ ولی این بُعد را تأکید می کند که عمل اصالت دارد و مهم است و بهترین راه تبلیغ است. اگر نگویی و عمل کنی بهتر است از اینکه بگویی و عمل نکنی.</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rtl="1">
              <a:lnSpc>
                <a:spcPts val="2250"/>
              </a:lnSpc>
              <a:spcAft>
                <a:spcPts val="750"/>
              </a:spcAft>
            </a:pPr>
            <a:r>
              <a:rPr lang="ar-SA" b="1" dirty="0">
                <a:latin typeface="Helvetica" panose="020B0604020202020204" pitchFamily="34" charset="0"/>
                <a:ea typeface="Times New Roman" panose="02020603050405020304" pitchFamily="18" charset="0"/>
                <a:cs typeface="B Nazanin" panose="00000400000000000000" pitchFamily="2" charset="-78"/>
              </a:rPr>
              <a:t>امام صادق (ع) می فرماید: با گفتار دعوت نکنید، بلکه دعوت باید به غیر گفتار باشد؛ زیرا عمل، نمایش ارزش ها، باورها و نمود بیرونی آنهاست. باید به نمایش گذاشته شوند تا مردم ببیند، پرهیزگاری و تلاش و کوشش و نماز و خیرخواهی او را ببینند و در این صورت، دعوت کننده است.</a:t>
            </a:r>
            <a:r>
              <a:rPr lang="ar-SA" sz="1200" b="1" dirty="0">
                <a:latin typeface="Calibri" panose="020F0502020204030204" pitchFamily="34" charset="0"/>
                <a:ea typeface="Times New Roman" panose="02020603050405020304" pitchFamily="18" charset="0"/>
                <a:cs typeface="Helvetica" panose="020B0604020202020204" pitchFamily="34" charset="0"/>
              </a:rPr>
              <a:t> </a:t>
            </a:r>
            <a:r>
              <a:rPr lang="ar-SA" sz="1100" b="1" dirty="0">
                <a:solidFill>
                  <a:schemeClr val="accent5">
                    <a:lumMod val="60000"/>
                    <a:lumOff val="40000"/>
                  </a:schemeClr>
                </a:solidFill>
                <a:latin typeface="Helvetica" panose="020B0604020202020204" pitchFamily="34" charset="0"/>
                <a:ea typeface="Times New Roman" panose="02020603050405020304" pitchFamily="18" charset="0"/>
                <a:cs typeface="B Nazanin" panose="00000400000000000000" pitchFamily="2" charset="-78"/>
              </a:rPr>
              <a:t>(کافی، ج2، ص 78)</a:t>
            </a:r>
            <a:endParaRPr lang="en-US" sz="1100"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39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descr="نتیجه تصویری برای تصاویر آموزنده">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21223197">
            <a:off x="1331641" y="764704"/>
            <a:ext cx="5264422" cy="4917593"/>
          </a:xfrm>
          <a:prstGeom prst="rect">
            <a:avLst/>
          </a:prstGeom>
          <a:solidFill>
            <a:srgbClr val="FFFF00"/>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538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Picture 3" descr="نتیجه تصویری برای تصاویر آموزنده">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6197103" cy="3960439"/>
          </a:xfrm>
          <a:prstGeom prst="ellipse">
            <a:avLst/>
          </a:prstGeom>
          <a:ln>
            <a:noFill/>
          </a:ln>
          <a:effectLst>
            <a:softEdge rad="112500"/>
          </a:effectLst>
        </p:spPr>
      </p:pic>
    </p:spTree>
    <p:extLst>
      <p:ext uri="{BB962C8B-B14F-4D97-AF65-F5344CB8AC3E}">
        <p14:creationId xmlns:p14="http://schemas.microsoft.com/office/powerpoint/2010/main" val="195561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3528" y="332657"/>
            <a:ext cx="6912768" cy="5582682"/>
          </a:xfrm>
          <a:prstGeom prst="rect">
            <a:avLst/>
          </a:prstGeom>
        </p:spPr>
        <p:txBody>
          <a:bodyPr wrap="square">
            <a:spAutoFit/>
          </a:bodyPr>
          <a:lstStyle/>
          <a:p>
            <a:pPr algn="ctr">
              <a:lnSpc>
                <a:spcPct val="115000"/>
              </a:lnSpc>
              <a:spcAft>
                <a:spcPts val="1000"/>
              </a:spcAft>
            </a:pPr>
            <a:r>
              <a:rPr lang="en-US" sz="1050" dirty="0">
                <a:latin typeface="Times New Roman" panose="02020603050405020304" pitchFamily="18" charset="0"/>
                <a:ea typeface="Times New Roman" panose="02020603050405020304" pitchFamily="18" charset="0"/>
                <a:cs typeface="Arial" panose="020B0604020202020204" pitchFamily="34" charset="0"/>
              </a:rPr>
              <a:t> </a:t>
            </a:r>
            <a:endParaRPr lang="en-US" sz="8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ar-SA" sz="3600" dirty="0">
                <a:latin typeface="Times New Roman" panose="02020603050405020304" pitchFamily="18" charset="0"/>
                <a:ea typeface="Times New Roman" panose="02020603050405020304" pitchFamily="18" charset="0"/>
                <a:cs typeface="2  Aseman" panose="00000400000000000000" pitchFamily="2" charset="-78"/>
              </a:rPr>
              <a:t>امام رضا (علیه‌السلام):</a:t>
            </a:r>
            <a:r>
              <a:rPr lang="en-US" sz="3600" dirty="0">
                <a:latin typeface="Times New Roman" panose="02020603050405020304" pitchFamily="18" charset="0"/>
                <a:ea typeface="Times New Roman" panose="02020603050405020304" pitchFamily="18" charset="0"/>
                <a:cs typeface="2  Aseman" panose="00000400000000000000" pitchFamily="2" charset="-78"/>
              </a:rPr>
              <a:t/>
            </a:r>
            <a:br>
              <a:rPr lang="en-US" sz="3600" dirty="0">
                <a:latin typeface="Times New Roman" panose="02020603050405020304" pitchFamily="18" charset="0"/>
                <a:ea typeface="Times New Roman" panose="02020603050405020304" pitchFamily="18" charset="0"/>
                <a:cs typeface="2  Aseman" panose="00000400000000000000" pitchFamily="2" charset="-78"/>
              </a:rPr>
            </a:br>
            <a:r>
              <a:rPr lang="ar-SA" sz="3600" dirty="0">
                <a:latin typeface="Times New Roman" panose="02020603050405020304" pitchFamily="18" charset="0"/>
                <a:ea typeface="Times New Roman" panose="02020603050405020304" pitchFamily="18" charset="0"/>
                <a:cs typeface="2  Aseman" panose="00000400000000000000" pitchFamily="2" charset="-78"/>
              </a:rPr>
              <a:t>مَنْ طَلَبَ الأمْرَ مِنْ وَجْهِهِ لَمْ یَزَلَّ، فَإنْ زَلَّ لَمْ تَخْذُلْهُ الحیلةُ</a:t>
            </a:r>
            <a:r>
              <a:rPr lang="en-US" sz="3600" dirty="0">
                <a:latin typeface="Times New Roman" panose="02020603050405020304" pitchFamily="18" charset="0"/>
                <a:ea typeface="Times New Roman" panose="02020603050405020304" pitchFamily="18" charset="0"/>
                <a:cs typeface="2  Aseman" panose="00000400000000000000" pitchFamily="2" charset="-78"/>
              </a:rPr>
              <a:t/>
            </a:r>
            <a:br>
              <a:rPr lang="en-US" sz="3600" dirty="0">
                <a:latin typeface="Times New Roman" panose="02020603050405020304" pitchFamily="18" charset="0"/>
                <a:ea typeface="Times New Roman" panose="02020603050405020304" pitchFamily="18" charset="0"/>
                <a:cs typeface="2  Aseman" panose="00000400000000000000" pitchFamily="2" charset="-78"/>
              </a:rPr>
            </a:br>
            <a:r>
              <a:rPr lang="ar-SA" sz="4000" dirty="0">
                <a:latin typeface="Times New Roman" panose="02020603050405020304" pitchFamily="18" charset="0"/>
                <a:ea typeface="Times New Roman" panose="02020603050405020304" pitchFamily="18" charset="0"/>
                <a:cs typeface="2  Aseman" panose="00000400000000000000" pitchFamily="2" charset="-78"/>
              </a:rPr>
              <a:t>هر که اهدافش را از راه درست دنبال کند، نخواهد لغزید، اگر هم بلغزد راه چاره بر او بسته نمی شود</a:t>
            </a:r>
            <a:endParaRPr lang="en-US" sz="1400" dirty="0">
              <a:latin typeface="Calibri" panose="020F0502020204030204" pitchFamily="34" charset="0"/>
              <a:ea typeface="Calibri" panose="020F0502020204030204" pitchFamily="34" charset="0"/>
              <a:cs typeface="2  Aseman" panose="00000400000000000000" pitchFamily="2" charset="-78"/>
            </a:endParaRPr>
          </a:p>
          <a:p>
            <a:pPr algn="ctr" rtl="1">
              <a:lnSpc>
                <a:spcPct val="115000"/>
              </a:lnSpc>
              <a:spcAft>
                <a:spcPts val="1000"/>
              </a:spcAft>
            </a:pPr>
            <a:r>
              <a:rPr lang="en-US" sz="3600" dirty="0">
                <a:latin typeface="Times New Roman" panose="02020603050405020304" pitchFamily="18" charset="0"/>
                <a:ea typeface="Times New Roman" panose="02020603050405020304" pitchFamily="18" charset="0"/>
                <a:cs typeface="2  Aseman" panose="00000400000000000000" pitchFamily="2" charset="-78"/>
              </a:rPr>
              <a:t>Anyone pursuing his goals honestly does not slip up and if he does, he can seek a way out.</a:t>
            </a:r>
            <a:endParaRPr lang="en-US" sz="1200" dirty="0">
              <a:latin typeface="Calibri" panose="020F0502020204030204" pitchFamily="34" charset="0"/>
              <a:ea typeface="Calibri" panose="020F0502020204030204" pitchFamily="34" charset="0"/>
              <a:cs typeface="2  Aseman" panose="00000400000000000000" pitchFamily="2" charset="-78"/>
            </a:endParaRPr>
          </a:p>
          <a:p>
            <a:pPr algn="ctr" rtl="1">
              <a:lnSpc>
                <a:spcPct val="115000"/>
              </a:lnSpc>
              <a:spcAft>
                <a:spcPts val="1000"/>
              </a:spcAft>
            </a:pPr>
            <a:r>
              <a:rPr lang="ar-SA" dirty="0">
                <a:latin typeface="Times New Roman" panose="02020603050405020304" pitchFamily="18" charset="0"/>
                <a:ea typeface="Times New Roman" panose="02020603050405020304" pitchFamily="18" charset="0"/>
                <a:cs typeface="B Zar" panose="00000400000000000000" pitchFamily="2" charset="-78"/>
              </a:rPr>
              <a:t>بحار الأنوار، ج 78، ص 356</a:t>
            </a:r>
            <a:endParaRPr lang="en-US" sz="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223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fa-IR" sz="2400" dirty="0" smtClean="0">
                <a:solidFill>
                  <a:srgbClr val="0070C0"/>
                </a:solidFill>
                <a:cs typeface="2  Titr" pitchFamily="2" charset="-78"/>
              </a:rPr>
              <a:t>امید واریم خداوند همه ما را در زمره خادمان به ساحت مقدس قرآن کریم و اهل بیت (ع) قرار دهد.</a:t>
            </a:r>
            <a:br>
              <a:rPr lang="fa-IR" sz="2400" dirty="0" smtClean="0">
                <a:solidFill>
                  <a:srgbClr val="0070C0"/>
                </a:solidFill>
                <a:cs typeface="2  Titr" pitchFamily="2" charset="-78"/>
              </a:rPr>
            </a:br>
            <a:r>
              <a:rPr lang="fa-IR" sz="2400" dirty="0" smtClean="0">
                <a:solidFill>
                  <a:srgbClr val="00B050"/>
                </a:solidFill>
                <a:cs typeface="2  Titr" pitchFamily="2" charset="-78"/>
              </a:rPr>
              <a:t>                                                                                  انشاء الله</a:t>
            </a:r>
            <a:endParaRPr lang="en-US" sz="2400" dirty="0"/>
          </a:p>
        </p:txBody>
      </p:sp>
      <p:pic>
        <p:nvPicPr>
          <p:cNvPr id="4" name="Picture 3" descr="DSC04198.JPG"/>
          <p:cNvPicPr>
            <a:picLocks noChangeAspect="1"/>
          </p:cNvPicPr>
          <p:nvPr/>
        </p:nvPicPr>
        <p:blipFill>
          <a:blip r:embed="rId2" cstate="print"/>
          <a:stretch>
            <a:fillRect/>
          </a:stretch>
        </p:blipFill>
        <p:spPr>
          <a:xfrm>
            <a:off x="971600" y="1772816"/>
            <a:ext cx="6336704" cy="4752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486</TotalTime>
  <Words>260</Words>
  <Application>Microsoft Office PowerPoint</Application>
  <PresentationFormat>On-screen Show (4:3)</PresentationFormat>
  <Paragraphs>12</Paragraphs>
  <Slides>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2  Aseman</vt:lpstr>
      <vt:lpstr>2  Titr</vt:lpstr>
      <vt:lpstr>Arial</vt:lpstr>
      <vt:lpstr>B Nazanin</vt:lpstr>
      <vt:lpstr>B Zar</vt:lpstr>
      <vt:lpstr>Calibri</vt:lpstr>
      <vt:lpstr>Helvetica</vt:lpstr>
      <vt:lpstr>inherit</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امید واریم خداوند همه ما را در زمره خادمان به ساحت مقدس قرآن کریم و اهل بیت (ع) قرار دهد.                                                                                   انشاء الله</vt:lpstr>
    </vt:vector>
  </TitlesOfParts>
  <Company>www.AsanDownload.com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a.beigi</dc:creator>
  <cp:lastModifiedBy>Aghdas Beigi</cp:lastModifiedBy>
  <cp:revision>51</cp:revision>
  <dcterms:created xsi:type="dcterms:W3CDTF">2013-12-15T06:55:26Z</dcterms:created>
  <dcterms:modified xsi:type="dcterms:W3CDTF">2021-06-08T05:17:30Z</dcterms:modified>
</cp:coreProperties>
</file>